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bmp" ContentType="image/bmp"/>
  <Default Extension="png" ContentType="image/png"/>
  <Override PartName="/ppt/presentation.xml" ContentType="application/vnd.openxmlformats-officedocument.presentationml.presentation.main+xml"/>
  <Override PartName="/ppt/revisionInfo.xml" ContentType="application/vnd.ms-powerpoint.revisioninfo+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s/slide1.xml" ContentType="application/vnd.openxmlformats-officedocument.presentationml.slide+xml"/>
  <Override PartName="/ppt/notesSlides/notesSlide2.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
  </p:notesMasterIdLst>
  <p:sldIdLst>
    <p:sldId id="257"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114" y="324"/>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tableStyles" Target="tableStyle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à l'en-tête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Espace réservé à la date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F0F50-E680-4B00-811F-C5CA454CB8FE}" type="datetimeFigureOut">
              <a:rPr lang="en-US" smtClean="0"/>
              <a:t>3/23/2025</a:t>
            </a:fld>
            <a:endParaRPr lang="en-US"/>
          </a:p>
        </p:txBody>
      </p:sp>
      <p:sp>
        <p:nvSpPr>
          <p:cNvPr id="4" name="Espace réservé à l'image de la diapositive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Espace réservé aux notes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à la note de bas de page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ltLang="en-US"/>
          </a:p>
        </p:txBody>
      </p:sp>
      <p:sp>
        <p:nvSpPr>
          <p:cNvPr id="7" name="Espace réservé au numéro de diapositive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E8891-8C4C-471D-A6ED-A8FB178692D7}" type="slidenum">
              <a:rPr lang="en-US" smtClean="0"/>
              <a:t>‹#›</a:t>
            </a:fld>
            <a:endParaRPr lang="en-US"/>
          </a:p>
        </p:txBody>
      </p:sp>
    </p:spTree>
  </p:cSld>
  <p:clrMap bg1="lt1" tx1="dk1" bg2="lt2" tx2="dk2" accent1="accent1" accent2="accent2" accent3="accent3" accent4="accent4" accent5="accent5" accent6="accent6" hlink="hlink" folHlink="folHlink"/>
  <p:hf dt="0"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à l'image de la diapositive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Espace réservé au texte 2"/>
          <p:cNvSpPr>
            <a:spLocks noGrp="1" noEditPoints="1"/>
          </p:cNvSpPr>
          <p:nvPr>
            <p:ph type="body" idx="3"/>
          </p:nvPr>
        </p:nvSpPr>
        <p:spPr>
          <a:prstGeom prst="rect">
            <a:avLst/>
          </a:prstGeom>
        </p:spPr>
        <p:txBody>
          <a:bodyPr/>
          <a:lstStyle/>
          <a:p>
            <a:endParaRPr lang="en-US"/>
          </a:p>
        </p:txBody>
      </p:sp>
      <p:sp>
        <p:nvSpPr>
          <p:cNvPr id="4" name="Espace réservé au numéro de diapositive 3"/>
          <p:cNvSpPr>
            <a:spLocks noGrp="1" noEditPoints="1"/>
          </p:cNvSpPr>
          <p:nvPr>
            <p:ph type="sldNum" sz="quarter" idx="5"/>
          </p:nvPr>
        </p:nvSpPr>
        <p:spPr>
          <a:prstGeom prst="rect">
            <a:avLst/>
          </a:prstGeom>
        </p:spPr>
        <p:txBody>
          <a:bodyPr/>
          <a:lstStyle/>
          <a:p>
            <a:fld id="{0255021F-6BDE-4C0B-AFE0-7AC5B2D1DC78}"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titre">
    <p:spTree>
      <p:nvGrpSpPr>
        <p:cNvPr id="1" name=""/>
        <p:cNvGrpSpPr/>
        <p:nvPr/>
      </p:nvGrpSpPr>
      <p:grpSpPr>
        <a:xfrm>
          <a:off x="0" y="0"/>
          <a:ext cx="0" cy="0"/>
          <a:chOff x="0" y="0"/>
          <a:chExt cx="0" cy="0"/>
        </a:xfrm>
      </p:grpSpPr>
      <p:sp>
        <p:nvSpPr>
          <p:cNvPr id="2" name="Titre 1"/>
          <p:cNvSpPr>
            <a:spLocks noGrp="1" noEditPoints="1"/>
          </p:cNvSpPr>
          <p:nvPr>
            <p:ph type="ctrTitle"/>
          </p:nvPr>
        </p:nvSpPr>
        <p:spPr>
          <a:xfrm>
            <a:off x="1524000" y="1122363"/>
            <a:ext cx="9144000" cy="2387600"/>
          </a:xfrm>
        </p:spPr>
        <p:txBody>
          <a:bodyPr anchor="b"/>
          <a:lstStyle>
            <a:lvl1pPr algn="ctr">
              <a:defRPr sz="6000"/>
            </a:lvl1pPr>
          </a:lstStyle>
          <a:p>
            <a:r>
              <a:rPr lang="fr-FR" altLang="en-US"/>
              <a:t>Cliquez pour modifier le style du titre principal</a:t>
            </a:r>
          </a:p>
        </p:txBody>
      </p:sp>
      <p:sp>
        <p:nvSpPr>
          <p:cNvPr id="3" name="Sous-titre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altLang="en-US"/>
              <a:t>Cliquez pour modifier le style du sous-titre principal</a:t>
            </a:r>
          </a:p>
        </p:txBody>
      </p:sp>
      <p:sp>
        <p:nvSpPr>
          <p:cNvPr id="4" name="Espace réservé à la date 3"/>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11"/>
          </p:nvPr>
        </p:nvSpPr>
        <p:spPr/>
        <p:txBody>
          <a:bodyPr/>
          <a:lstStyle/>
          <a:p>
            <a:endParaRPr lang="fr-FR" altLang="en-US"/>
          </a:p>
        </p:txBody>
      </p:sp>
      <p:sp>
        <p:nvSpPr>
          <p:cNvPr id="6" name="Espace réservé au numéro de diapositive 5"/>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ltLang="en-US"/>
              <a:t>Cliquez pour modifier le style du titre principal</a:t>
            </a:r>
          </a:p>
        </p:txBody>
      </p:sp>
      <p:sp>
        <p:nvSpPr>
          <p:cNvPr id="3" name="Espace réservé au texte vertical 2"/>
          <p:cNvSpPr>
            <a:spLocks noGrp="1" noEditPoints="1"/>
          </p:cNvSpPr>
          <p:nvPr>
            <p:ph type="body" orient="vert" idx="1"/>
          </p:nvPr>
        </p:nvSpPr>
        <p:spPr/>
        <p:txBody>
          <a:bodyPr vert="eaVert"/>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à la date 3"/>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11"/>
          </p:nvPr>
        </p:nvSpPr>
        <p:spPr/>
        <p:txBody>
          <a:bodyPr/>
          <a:lstStyle/>
          <a:p>
            <a:endParaRPr lang="fr-FR" altLang="en-US"/>
          </a:p>
        </p:txBody>
      </p:sp>
      <p:sp>
        <p:nvSpPr>
          <p:cNvPr id="6" name="Espace réservé au numéro de diapositive 5"/>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1"/>
          <p:cNvSpPr>
            <a:spLocks noGrp="1" noEditPoints="1"/>
          </p:cNvSpPr>
          <p:nvPr>
            <p:ph type="title" orient="vert"/>
          </p:nvPr>
        </p:nvSpPr>
        <p:spPr>
          <a:xfrm>
            <a:off x="8724900" y="365125"/>
            <a:ext cx="2628900" cy="5811838"/>
          </a:xfrm>
        </p:spPr>
        <p:txBody>
          <a:bodyPr vert="eaVert"/>
          <a:lstStyle/>
          <a:p>
            <a:r>
              <a:rPr lang="fr-FR" altLang="en-US"/>
              <a:t>Cliquez pour modifier le style du titre principal</a:t>
            </a:r>
          </a:p>
        </p:txBody>
      </p:sp>
      <p:sp>
        <p:nvSpPr>
          <p:cNvPr id="3" name="Espace réservé au texte vertical 2"/>
          <p:cNvSpPr>
            <a:spLocks noGrp="1" noEditPoints="1"/>
          </p:cNvSpPr>
          <p:nvPr>
            <p:ph type="body" orient="vert" idx="1"/>
          </p:nvPr>
        </p:nvSpPr>
        <p:spPr>
          <a:xfrm>
            <a:off x="838200" y="365125"/>
            <a:ext cx="7734300" cy="5811838"/>
          </a:xfrm>
        </p:spPr>
        <p:txBody>
          <a:bodyPr vert="eaVert"/>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à la date 3"/>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11"/>
          </p:nvPr>
        </p:nvSpPr>
        <p:spPr/>
        <p:txBody>
          <a:bodyPr/>
          <a:lstStyle/>
          <a:p>
            <a:endParaRPr lang="fr-FR" altLang="en-US"/>
          </a:p>
        </p:txBody>
      </p:sp>
      <p:sp>
        <p:nvSpPr>
          <p:cNvPr id="6" name="Espace réservé au numéro de diapositive 5"/>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ltLang="en-US"/>
              <a:t>Cliquez pour modifier le style du titre principal</a:t>
            </a:r>
          </a:p>
        </p:txBody>
      </p:sp>
      <p:sp>
        <p:nvSpPr>
          <p:cNvPr id="3" name="Espace réservé au contenu 2"/>
          <p:cNvSpPr>
            <a:spLocks noGrp="1" noEditPoints="1"/>
          </p:cNvSpPr>
          <p:nvPr>
            <p:ph idx="1"/>
          </p:nvPr>
        </p:nvSpPr>
        <p:spPr/>
        <p:txBody>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à la date 3"/>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11"/>
          </p:nvPr>
        </p:nvSpPr>
        <p:spPr/>
        <p:txBody>
          <a:bodyPr/>
          <a:lstStyle/>
          <a:p>
            <a:endParaRPr lang="fr-FR" altLang="en-US"/>
          </a:p>
        </p:txBody>
      </p:sp>
      <p:sp>
        <p:nvSpPr>
          <p:cNvPr id="6" name="Espace réservé au numéro de diapositive 5"/>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rubriqu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1850" y="1709738"/>
            <a:ext cx="10515600" cy="2852737"/>
          </a:xfrm>
        </p:spPr>
        <p:txBody>
          <a:bodyPr anchor="b"/>
          <a:lstStyle>
            <a:lvl1pPr>
              <a:defRPr sz="6000"/>
            </a:lvl1pPr>
          </a:lstStyle>
          <a:p>
            <a:r>
              <a:rPr lang="fr-FR" altLang="en-US"/>
              <a:t>Cliquez pour modifier le style du titre principal</a:t>
            </a:r>
          </a:p>
        </p:txBody>
      </p:sp>
      <p:sp>
        <p:nvSpPr>
          <p:cNvPr id="3" name="Espace réservé au texte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en-US"/>
              <a:t>Cliquez pour modifier les styles du texte principal</a:t>
            </a:r>
          </a:p>
        </p:txBody>
      </p:sp>
      <p:sp>
        <p:nvSpPr>
          <p:cNvPr id="4" name="Espace réservé à la date 3"/>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11"/>
          </p:nvPr>
        </p:nvSpPr>
        <p:spPr/>
        <p:txBody>
          <a:bodyPr/>
          <a:lstStyle/>
          <a:p>
            <a:endParaRPr lang="fr-FR" altLang="en-US"/>
          </a:p>
        </p:txBody>
      </p:sp>
      <p:sp>
        <p:nvSpPr>
          <p:cNvPr id="6" name="Espace réservé au numéro de diapositive 5"/>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ltLang="en-US"/>
              <a:t>Cliquez pour modifier le style du titre principal</a:t>
            </a:r>
          </a:p>
        </p:txBody>
      </p:sp>
      <p:sp>
        <p:nvSpPr>
          <p:cNvPr id="3" name="Espace réservé au contenu 2"/>
          <p:cNvSpPr>
            <a:spLocks noGrp="1" noEditPoints="1"/>
          </p:cNvSpPr>
          <p:nvPr>
            <p:ph sz="half" idx="1"/>
          </p:nvPr>
        </p:nvSpPr>
        <p:spPr>
          <a:xfrm>
            <a:off x="838200" y="1825625"/>
            <a:ext cx="5181600" cy="4351338"/>
          </a:xfrm>
        </p:spPr>
        <p:txBody>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au contenu 3"/>
          <p:cNvSpPr>
            <a:spLocks noGrp="1" noEditPoints="1"/>
          </p:cNvSpPr>
          <p:nvPr>
            <p:ph sz="half" idx="2"/>
          </p:nvPr>
        </p:nvSpPr>
        <p:spPr>
          <a:xfrm>
            <a:off x="6172200" y="1825625"/>
            <a:ext cx="5181600" cy="4351338"/>
          </a:xfrm>
        </p:spPr>
        <p:txBody>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 name="Espace réservé à la date 4"/>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6" name="Espace réservé à la note de bas de page 5"/>
          <p:cNvSpPr>
            <a:spLocks noGrp="1" noEditPoints="1"/>
          </p:cNvSpPr>
          <p:nvPr>
            <p:ph type="ftr" sz="quarter" idx="11"/>
          </p:nvPr>
        </p:nvSpPr>
        <p:spPr/>
        <p:txBody>
          <a:bodyPr/>
          <a:lstStyle/>
          <a:p>
            <a:endParaRPr lang="fr-FR" altLang="en-US"/>
          </a:p>
        </p:txBody>
      </p:sp>
      <p:sp>
        <p:nvSpPr>
          <p:cNvPr id="7" name="Espace réservé au numéro de diapositive 6"/>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8" y="365125"/>
            <a:ext cx="10515600" cy="1325563"/>
          </a:xfrm>
        </p:spPr>
        <p:txBody>
          <a:bodyPr/>
          <a:lstStyle/>
          <a:p>
            <a:r>
              <a:rPr lang="fr-FR" altLang="en-US"/>
              <a:t>Cliquez pour modifier le style du titre principal</a:t>
            </a:r>
          </a:p>
        </p:txBody>
      </p:sp>
      <p:sp>
        <p:nvSpPr>
          <p:cNvPr id="3" name="Espace réservé au texte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en-US"/>
              <a:t>Cliquez pour modifier les styles du texte principal</a:t>
            </a:r>
          </a:p>
        </p:txBody>
      </p:sp>
      <p:sp>
        <p:nvSpPr>
          <p:cNvPr id="4" name="Espace réservé au contenu 3"/>
          <p:cNvSpPr>
            <a:spLocks noGrp="1" noEditPoints="1"/>
          </p:cNvSpPr>
          <p:nvPr>
            <p:ph sz="half" idx="2"/>
          </p:nvPr>
        </p:nvSpPr>
        <p:spPr>
          <a:xfrm>
            <a:off x="839788" y="2505075"/>
            <a:ext cx="5157787" cy="3684588"/>
          </a:xfrm>
        </p:spPr>
        <p:txBody>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 name="Espace réservé au texte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en-US"/>
              <a:t>Cliquez pour modifier les styles du texte principal</a:t>
            </a:r>
          </a:p>
        </p:txBody>
      </p:sp>
      <p:sp>
        <p:nvSpPr>
          <p:cNvPr id="6" name="Espace réservé au contenu 5"/>
          <p:cNvSpPr>
            <a:spLocks noGrp="1" noEditPoints="1"/>
          </p:cNvSpPr>
          <p:nvPr>
            <p:ph sz="quarter" idx="4"/>
          </p:nvPr>
        </p:nvSpPr>
        <p:spPr>
          <a:xfrm>
            <a:off x="6172200" y="2505075"/>
            <a:ext cx="5183188" cy="3684588"/>
          </a:xfrm>
        </p:spPr>
        <p:txBody>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7" name="Espace réservé à la date 6"/>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8" name="Espace réservé à la note de bas de page 7"/>
          <p:cNvSpPr>
            <a:spLocks noGrp="1" noEditPoints="1"/>
          </p:cNvSpPr>
          <p:nvPr>
            <p:ph type="ftr" sz="quarter" idx="11"/>
          </p:nvPr>
        </p:nvSpPr>
        <p:spPr/>
        <p:txBody>
          <a:bodyPr/>
          <a:lstStyle/>
          <a:p>
            <a:endParaRPr lang="fr-FR" altLang="en-US"/>
          </a:p>
        </p:txBody>
      </p:sp>
      <p:sp>
        <p:nvSpPr>
          <p:cNvPr id="9" name="Espace réservé au numéro de diapositive 8"/>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ltLang="en-US"/>
              <a:t>Cliquez pour modifier le style du titre principal</a:t>
            </a:r>
          </a:p>
        </p:txBody>
      </p:sp>
      <p:sp>
        <p:nvSpPr>
          <p:cNvPr id="3" name="Espace réservé à la date 2"/>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4" name="Espace réservé à la note de bas de page 3"/>
          <p:cNvSpPr>
            <a:spLocks noGrp="1" noEditPoints="1"/>
          </p:cNvSpPr>
          <p:nvPr>
            <p:ph type="ftr" sz="quarter" idx="11"/>
          </p:nvPr>
        </p:nvSpPr>
        <p:spPr/>
        <p:txBody>
          <a:bodyPr/>
          <a:lstStyle/>
          <a:p>
            <a:endParaRPr lang="fr-FR" altLang="en-US"/>
          </a:p>
        </p:txBody>
      </p:sp>
      <p:sp>
        <p:nvSpPr>
          <p:cNvPr id="5" name="Espace réservé au numéro de diapositive 4"/>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3" name="Espace réservé à la note de bas de page 2"/>
          <p:cNvSpPr>
            <a:spLocks noGrp="1" noEditPoints="1"/>
          </p:cNvSpPr>
          <p:nvPr>
            <p:ph type="ftr" sz="quarter" idx="11"/>
          </p:nvPr>
        </p:nvSpPr>
        <p:spPr/>
        <p:txBody>
          <a:bodyPr/>
          <a:lstStyle/>
          <a:p>
            <a:endParaRPr lang="fr-FR" altLang="en-US"/>
          </a:p>
        </p:txBody>
      </p:sp>
      <p:sp>
        <p:nvSpPr>
          <p:cNvPr id="4" name="Espace réservé au numéro de diapositive 3"/>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8" y="457200"/>
            <a:ext cx="3932237" cy="1600200"/>
          </a:xfrm>
        </p:spPr>
        <p:txBody>
          <a:bodyPr anchor="b"/>
          <a:lstStyle>
            <a:lvl1pPr>
              <a:defRPr sz="3200"/>
            </a:lvl1pPr>
          </a:lstStyle>
          <a:p>
            <a:r>
              <a:rPr lang="fr-FR" altLang="en-US"/>
              <a:t>Cliquez pour modifier le style du titre principal</a:t>
            </a:r>
          </a:p>
        </p:txBody>
      </p:sp>
      <p:sp>
        <p:nvSpPr>
          <p:cNvPr id="3" name="Espace réservé au contenu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au texte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en-US"/>
              <a:t>Cliquez pour modifier les styles du texte principal</a:t>
            </a:r>
          </a:p>
        </p:txBody>
      </p:sp>
      <p:sp>
        <p:nvSpPr>
          <p:cNvPr id="5" name="Espace réservé à la date 4"/>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6" name="Espace réservé à la note de bas de page 5"/>
          <p:cNvSpPr>
            <a:spLocks noGrp="1" noEditPoints="1"/>
          </p:cNvSpPr>
          <p:nvPr>
            <p:ph type="ftr" sz="quarter" idx="11"/>
          </p:nvPr>
        </p:nvSpPr>
        <p:spPr/>
        <p:txBody>
          <a:bodyPr/>
          <a:lstStyle/>
          <a:p>
            <a:endParaRPr lang="fr-FR" altLang="en-US"/>
          </a:p>
        </p:txBody>
      </p:sp>
      <p:sp>
        <p:nvSpPr>
          <p:cNvPr id="7" name="Espace réservé au numéro de diapositive 6"/>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839788" y="457200"/>
            <a:ext cx="3932237" cy="1600200"/>
          </a:xfrm>
        </p:spPr>
        <p:txBody>
          <a:bodyPr anchor="b"/>
          <a:lstStyle>
            <a:lvl1pPr>
              <a:defRPr sz="3200"/>
            </a:lvl1pPr>
          </a:lstStyle>
          <a:p>
            <a:r>
              <a:rPr lang="fr-FR" altLang="en-US"/>
              <a:t>Cliquez pour modifier le style du titre principal</a:t>
            </a:r>
          </a:p>
        </p:txBody>
      </p:sp>
      <p:sp>
        <p:nvSpPr>
          <p:cNvPr id="3" name="Espace réservé à l'image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altLang="en-US"/>
              <a:t>Cliquer sur l'icône pour ajouter une photo</a:t>
            </a:r>
          </a:p>
        </p:txBody>
      </p:sp>
      <p:sp>
        <p:nvSpPr>
          <p:cNvPr id="4" name="Espace réservé au texte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en-US"/>
              <a:t>Cliquez pour modifier les styles du texte principal</a:t>
            </a:r>
          </a:p>
        </p:txBody>
      </p:sp>
      <p:sp>
        <p:nvSpPr>
          <p:cNvPr id="5" name="Espace réservé à la date 4"/>
          <p:cNvSpPr>
            <a:spLocks noGrp="1" noEditPoints="1"/>
          </p:cNvSpPr>
          <p:nvPr>
            <p:ph type="dt" sz="half" idx="10"/>
          </p:nvPr>
        </p:nvSpPr>
        <p:spPr/>
        <p:txBody>
          <a:bodyPr/>
          <a:lstStyle/>
          <a:p>
            <a:fld id="{71FD7FF2-845F-41B9-944F-35B90659B7D6}" type="datetimeFigureOut">
              <a:rPr lang="en-US" smtClean="0"/>
              <a:t>3/23/2025</a:t>
            </a:fld>
            <a:endParaRPr lang="en-US"/>
          </a:p>
        </p:txBody>
      </p:sp>
      <p:sp>
        <p:nvSpPr>
          <p:cNvPr id="6" name="Espace réservé à la note de bas de page 5"/>
          <p:cNvSpPr>
            <a:spLocks noGrp="1" noEditPoints="1"/>
          </p:cNvSpPr>
          <p:nvPr>
            <p:ph type="ftr" sz="quarter" idx="11"/>
          </p:nvPr>
        </p:nvSpPr>
        <p:spPr/>
        <p:txBody>
          <a:bodyPr/>
          <a:lstStyle/>
          <a:p>
            <a:endParaRPr lang="fr-FR" altLang="en-US"/>
          </a:p>
        </p:txBody>
      </p:sp>
      <p:sp>
        <p:nvSpPr>
          <p:cNvPr id="7" name="Espace réservé au numéro de diapositive 6"/>
          <p:cNvSpPr>
            <a:spLocks noGrp="1" noEditPoints="1"/>
          </p:cNvSpPr>
          <p:nvPr>
            <p:ph type="sldNum" sz="quarter" idx="12"/>
          </p:nvPr>
        </p:nvSpPr>
        <p:spPr/>
        <p:txBody>
          <a:bodyPr/>
          <a:lstStyle/>
          <a:p>
            <a:fld id="{707E345D-6FE0-4977-A3DF-5875ED8E59A8}" type="slidenum">
              <a:rPr lang="en-US" smtClean="0"/>
              <a:t>‹#›</a:t>
            </a:fld>
            <a:endParaRPr lang="en-US"/>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ltLang="en-US"/>
              <a:t>Cliquez pour modifier le style du titre principal</a:t>
            </a:r>
          </a:p>
        </p:txBody>
      </p:sp>
      <p:sp>
        <p:nvSpPr>
          <p:cNvPr id="3" name="Espace réservé au texte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ltLang="en-US"/>
              <a:t>Cliquez pour modifier les styles du texte principal</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à la date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D7FF2-845F-41B9-944F-35B90659B7D6}" type="datetimeFigureOut">
              <a:rPr lang="en-US" smtClean="0"/>
              <a:t>3/23/2025</a:t>
            </a:fld>
            <a:endParaRPr lang="en-US"/>
          </a:p>
        </p:txBody>
      </p:sp>
      <p:sp>
        <p:nvSpPr>
          <p:cNvPr id="5" name="Espace réservé à la note de bas de page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ltLang="en-US"/>
          </a:p>
        </p:txBody>
      </p:sp>
      <p:sp>
        <p:nvSpPr>
          <p:cNvPr id="6" name="Espace réservé au numéro de diapositive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E345D-6FE0-4977-A3DF-5875ED8E59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s://saintantoine.aphp.fr/" TargetMode="External"/><Relationship Id="rId3" Type="http://schemas.openxmlformats.org/officeDocument/2006/relationships/hyperlink" Target="mailto:trs-registre-histiocytose@aphp.fr" TargetMode="External"/><Relationship Id="rId4" Type="http://schemas.openxmlformats.org/officeDocument/2006/relationships/image" Target="../media/image13.bmp"/><Relationship Id="rId5" Type="http://schemas.openxmlformats.org/officeDocument/2006/relationships/image" Target="../media/image14.png"/><Relationship Id="rId6" Type="http://schemas.openxmlformats.org/officeDocument/2006/relationships/image" Target="../media/image15.bmp"/><Relationship Id="rId7" Type="http://schemas.openxmlformats.org/officeDocument/2006/relationships/slideLayout" Target="../slideLayouts/slideLayout7.xml"/><Relationship Id="rId8"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oîteDeDialogue 11"/>
          <p:cNvSpPr txBox="1"/>
          <p:nvPr/>
        </p:nvSpPr>
        <p:spPr>
          <a:xfrm>
            <a:off x="9486728" y="2795769"/>
            <a:ext cx="1714545" cy="366801"/>
          </a:xfrm>
          <a:prstGeom prst="rect">
            <a:avLst/>
          </a:prstGeom>
          <a:noFill/>
        </p:spPr>
        <p:txBody>
          <a:bodyPr wrap="none" rtlCol="0">
            <a:spAutoFit/>
          </a:bodyPr>
          <a:lstStyle/>
          <a:p>
            <a:endParaRPr lang="en-US"/>
          </a:p>
        </p:txBody>
      </p:sp>
      <p:pic>
        <p:nvPicPr>
          <p:cNvPr id="13" name="Image 4"/>
          <p:cNvPicPr>
            <a:picLocks noChangeAspect="1"/>
          </p:cNvPicPr>
          <p:nvPr userDrawn="1"/>
        </p:nvPicPr>
        <p:blipFill>
          <a:blip r:embed="rId1"/>
          <a:srcRect/>
          <a:stretch>
            <a:fillRect/>
          </a:stretch>
        </p:blipFill>
        <p:spPr bwMode="auto">
          <a:xfrm>
            <a:off x="11185004" y="0"/>
            <a:ext cx="1006996" cy="344409"/>
          </a:xfrm>
          <a:prstGeom prst="rect">
            <a:avLst/>
          </a:prstGeom>
          <a:noFill/>
          <a:ln>
            <a:noFill/>
          </a:ln>
        </p:spPr>
      </p:pic>
      <p:sp>
        <p:nvSpPr>
          <p:cNvPr id="26" name="BoîteDeDialogue 25"/>
          <p:cNvSpPr txBox="1"/>
          <p:nvPr/>
        </p:nvSpPr>
        <p:spPr>
          <a:xfrm>
            <a:off x="106510" y="1115259"/>
            <a:ext cx="6046707" cy="5483643"/>
          </a:xfrm>
          <a:prstGeom prst="rect">
            <a:avLst/>
          </a:prstGeom>
          <a:solidFill>
            <a:schemeClr val="accent4">
              <a:lumMod val="20000"/>
              <a:lumOff val="80000"/>
            </a:schemeClr>
          </a:solidFill>
        </p:spPr>
        <p:txBody>
          <a:bodyPr wrap="square" rtlCol="0">
            <a:spAutoFit/>
          </a:bodyPr>
          <a:lstStyle/>
          <a:p>
            <a:pPr marL="0" marR="76200" indent="0" algn="l">
              <a:lnSpc>
                <a:spcPct val="100000"/>
              </a:lnSpc>
              <a:spcBef>
                <a:spcPts val="0"/>
              </a:spcBef>
              <a:spcAft>
                <a:spcPts val="0"/>
              </a:spcAft>
            </a:pPr>
            <a:r>
              <a:rPr lang="fr-FR" sz="1800" b="1" i="0" u="none" strike="noStrike">
                <a:latin typeface="Times New Roman" pitchFamily="18" charset="0" panose="02020603050405020304"/>
                <a:ea typeface="Calibri" pitchFamily="34" charset="0" panose="020F0502020204030204"/>
                <a:cs typeface="Times New Roman" pitchFamily="18" charset="0" panose="02020603050405020304"/>
              </a:rPr>
              <a:t>Matin :  </a:t>
            </a:r>
            <a:r>
              <a:rPr lang="fr-FR" sz="1400" b="1" i="0" u="none" strike="noStrike">
                <a:latin typeface="Times New Roman" pitchFamily="18" charset="0" panose="02020603050405020304"/>
                <a:ea typeface="Calibri" pitchFamily="34" charset="0" panose="020F0502020204030204"/>
                <a:cs typeface="Times New Roman" pitchFamily="18" charset="0" panose="02020603050405020304"/>
              </a:rPr>
              <a:t>Accueil café à partir de 9 h</a:t>
            </a:r>
            <a:r>
              <a:rPr lang="fr-FR" sz="700" b="1" i="0" u="none" strike="noStrike">
                <a:latin typeface="Times New Roman" pitchFamily="18" charset="0" panose="02020603050405020304"/>
                <a:ea typeface="Calibri" pitchFamily="34" charset="0" panose="020F0502020204030204"/>
                <a:cs typeface="Times New Roman" pitchFamily="18" charset="0" panose="02020603050405020304"/>
              </a:rPr>
              <a:t> </a:t>
            </a:r>
          </a:p>
          <a:p>
            <a:pPr marL="0" marR="0" indent="0" algn="l">
              <a:lnSpc>
                <a:spcPct val="100000"/>
              </a:lnSpc>
              <a:spcBef>
                <a:spcPts val="0"/>
              </a:spcBef>
              <a:spcAft>
                <a:spcPts val="0"/>
              </a:spcAft>
            </a:pPr>
            <a:endParaRPr lang="fr-FR" sz="1200" b="1"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400" b="1" i="0" u="sng" strike="noStrike">
                <a:latin typeface="Times New Roman" pitchFamily="18" charset="0" panose="02020603050405020304"/>
                <a:ea typeface="Calibri" pitchFamily="34" charset="0" panose="020F0502020204030204"/>
                <a:cs typeface="Times New Roman" pitchFamily="18" charset="0" panose="02020603050405020304"/>
              </a:rPr>
              <a:t>Le cerveau de l’histiocytose: The Brain of Histiocytosis</a:t>
            </a:r>
            <a:r>
              <a:rPr lang="fr-FR" sz="1600" b="1" i="0" u="sng"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9  h 30  -11 h</a:t>
            </a:r>
            <a:endParaRPr lang="fr-FR" sz="16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solidFill>
                  <a:schemeClr val="dk1"/>
                </a:solidFill>
                <a:latin typeface="Times New Roman" pitchFamily="18" charset="0" panose="02020603050405020304"/>
                <a:ea typeface="Calibri" pitchFamily="34" charset="0" panose="020F0502020204030204"/>
                <a:cs typeface="Times New Roman" pitchFamily="18" charset="0" panose="02020603050405020304"/>
              </a:rPr>
              <a:t>Clonality of microglia in histiocytosis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Frederic Geissmann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MSKCC New York</a:t>
            </a: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  30'</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Micro-mosaicism for BRAF in patients with histiocytosis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Jean François Emile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Ambroise Paré Boulogne  20'</a:t>
            </a:r>
            <a:endParaRPr lang="fr-FR" sz="11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IRM pour les atteintes Neurodégénératives : un score semi quantitatif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François Chalard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Trousseau Paris  10'</a:t>
            </a:r>
            <a:endParaRPr lang="fr-FR" sz="1200" b="0" i="1"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NFL : un marqueur prédictif ou un marqueur thérapeutique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200" b="0" i="1"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Solenne Le Louet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 Trousseau Paris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Camille  Brunaud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 Imagine Paris  10'</a:t>
            </a:r>
            <a:endParaRPr lang="fr-FR" sz="1200" b="0" i="1"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RE" sz="1200" b="1" i="0" u="none" strike="noStrike">
                <a:latin typeface="Times New Roman" pitchFamily="18" charset="0" panose="02020603050405020304"/>
                <a:ea typeface="Calibri" pitchFamily="34" charset="0" panose="020F0502020204030204"/>
                <a:cs typeface="Times New Roman" pitchFamily="18" charset="0" panose="02020603050405020304"/>
              </a:rPr>
              <a:t>Thérapie ciblée </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pour les atteintes Neurodégénératives  de l’HL (étude EU) </a:t>
            </a:r>
          </a:p>
          <a:p>
            <a:pPr marL="0" marR="0" indent="0" algn="l">
              <a:lnSpc>
                <a:spcPct val="100000"/>
              </a:lnSpc>
              <a:spcBef>
                <a:spcPts val="0"/>
              </a:spcBef>
              <a:spcAft>
                <a:spcPts val="0"/>
              </a:spcAft>
            </a:pP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Francesco Pegoraro Firenze, Jean Donadieu  Trousseau Paris  15'</a:t>
            </a:r>
          </a:p>
          <a:p>
            <a:pPr marL="0" marR="0" indent="0" algn="l">
              <a:lnSpc>
                <a:spcPct val="100000"/>
              </a:lnSpc>
              <a:spcBef>
                <a:spcPts val="0"/>
              </a:spcBef>
              <a:spcAft>
                <a:spcPts val="0"/>
              </a:spcAft>
            </a:pPr>
            <a:r>
              <a:rPr lang="fr-RE" sz="1200" b="1" i="0" u="none" strike="noStrike">
                <a:latin typeface="Times New Roman" pitchFamily="18" charset="0" panose="02020603050405020304"/>
                <a:ea typeface="Calibri" pitchFamily="34" charset="0" panose="020F0502020204030204"/>
                <a:cs typeface="Times New Roman" pitchFamily="18" charset="0" panose="02020603050405020304"/>
              </a:rPr>
              <a:t>Thérapie ciblée </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pour les atteintes Neurodégénératives  dans l’Erdheim  Chester </a:t>
            </a:r>
            <a:r>
              <a:rPr lang="fr-RE" sz="1100" b="0" i="0" u="none" strike="noStrike">
                <a:latin typeface="Times New Roman" pitchFamily="18" charset="0" panose="02020603050405020304"/>
                <a:ea typeface="Calibri" pitchFamily="34" charset="0" panose="020F0502020204030204"/>
                <a:cs typeface="Times New Roman" pitchFamily="18" charset="0" panose="02020603050405020304"/>
              </a:rPr>
              <a:t>Fleur Cohen Aubard Pitié Salpêtrière Paris</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  15'</a:t>
            </a:r>
          </a:p>
          <a:p>
            <a:pPr marL="0" marR="0" indent="0" algn="l">
              <a:lnSpc>
                <a:spcPct val="100000"/>
              </a:lnSpc>
              <a:spcBef>
                <a:spcPts val="0"/>
              </a:spcBef>
              <a:spcAft>
                <a:spcPts val="0"/>
              </a:spcAft>
            </a:pPr>
            <a:endParaRPr lang="fr-FR" sz="7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Pause café</a:t>
            </a:r>
          </a:p>
          <a:p>
            <a:pPr marL="0" marR="0" indent="0" algn="l">
              <a:lnSpc>
                <a:spcPct val="100000"/>
              </a:lnSpc>
              <a:spcBef>
                <a:spcPts val="0"/>
              </a:spcBef>
              <a:spcAft>
                <a:spcPts val="0"/>
              </a:spcAft>
            </a:pPr>
            <a:endParaRPr lang="fr-FR" sz="1200" b="1"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11 h 30 - 13 h </a:t>
            </a:r>
            <a:endParaRPr lang="fr-FR" sz="600" b="1"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solidFill>
                  <a:srgbClr val="000000"/>
                </a:solidFill>
                <a:latin typeface="Times New Roman" pitchFamily="18" charset="0" panose="02020603050405020304"/>
                <a:ea typeface="Calibri" pitchFamily="34" charset="0" panose="020F0502020204030204"/>
                <a:cs typeface="Times New Roman" pitchFamily="18" charset="0" panose="02020603050405020304"/>
              </a:rPr>
              <a:t>Néoplasmes myéloïdes et mutations additionnelles dans la maladie Erdheim-Chester:mise à jour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Matthias Papo </a:t>
            </a:r>
            <a:r>
              <a:rPr lang="fr-RE" sz="1100" b="0" i="0" u="none" strike="noStrike">
                <a:latin typeface="Times New Roman" pitchFamily="18" charset="0" panose="02020603050405020304"/>
                <a:ea typeface="Calibri" pitchFamily="34" charset="0" panose="020F0502020204030204"/>
                <a:cs typeface="Times New Roman" pitchFamily="18" charset="0" panose="02020603050405020304"/>
              </a:rPr>
              <a:t>Pitié Salpêtrière Paris</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  15'</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Histio Target</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 état d’avancement :S Heritier ’Trousseau Paris Zofia  Hélias-Rodzewicz </a:t>
            </a:r>
            <a:r>
              <a:rPr lang="fr-FR" sz="1200" b="0" i="1" u="none" strike="noStrike">
                <a:latin typeface="Times New Roman" pitchFamily="18" charset="0" panose="02020603050405020304"/>
                <a:ea typeface="Calibri" pitchFamily="34" charset="0" panose="020F0502020204030204"/>
                <a:cs typeface="Times New Roman" pitchFamily="18" charset="0" panose="02020603050405020304"/>
              </a:rPr>
              <a:t>Ambroise Paré Boulogne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Avancées pour la détection de MAP2K1  15' </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Charge Braf au diagnostic : de la recherche aux soins courants</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S Le Louet S Héritier </a:t>
            </a:r>
            <a:r>
              <a:rPr lang="fr-FR" sz="1100" b="0" i="1" u="none" strike="noStrike">
                <a:latin typeface="Times New Roman" pitchFamily="18" charset="0" panose="02020603050405020304"/>
                <a:ea typeface="Calibri" pitchFamily="34" charset="0" panose="020F0502020204030204"/>
                <a:cs typeface="Times New Roman" pitchFamily="18" charset="0" panose="02020603050405020304"/>
              </a:rPr>
              <a:t>Trousseau Paris 10'</a:t>
            </a:r>
            <a:endParaRPr lang="fr-FR" sz="11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Organisation du réseau histiocytose france 20'</a:t>
            </a:r>
          </a:p>
          <a:p>
            <a:pPr marL="0" marR="0" indent="0" algn="l">
              <a:lnSpc>
                <a:spcPct val="100000"/>
              </a:lnSpc>
              <a:spcBef>
                <a:spcPts val="0"/>
              </a:spcBef>
              <a:spcAft>
                <a:spcPts val="0"/>
              </a:spcAft>
            </a:pP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Histiobase retour expérience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a:t>
            </a:r>
            <a:r>
              <a:rPr lang="fr-FR" sz="1000" b="0" i="0" u="none" strike="noStrike">
                <a:latin typeface="Times New Roman" pitchFamily="18" charset="0" panose="02020603050405020304"/>
                <a:ea typeface="Calibri" pitchFamily="34" charset="0" panose="020F0502020204030204"/>
                <a:cs typeface="Times New Roman" pitchFamily="18" charset="0" panose="02020603050405020304"/>
              </a:rPr>
              <a:t> Jean Donadieu Sébastien Héritier Mohamed Barkaoui Aurore Chevallier Trousseau et Fréderic Chau équipe Fabrice Carrat Inst Pierre Louis Lisa Chikhi, Tassadit Belarbia, Said Belhadj Pitiés Salpêtrière et Adljia Mokhtari Hôpital Saint Louis</a:t>
            </a:r>
            <a:endParaRPr lang="fr-FR" sz="11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Association Histiocytose France</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Mme L Debar  Mme Lafarge Point sur l’année 15'</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Le consortium ECHO</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J Donadieu   10'</a:t>
            </a:r>
          </a:p>
        </p:txBody>
      </p:sp>
      <p:sp>
        <p:nvSpPr>
          <p:cNvPr id="27" name="BoîteDeDialogue 26"/>
          <p:cNvSpPr txBox="1"/>
          <p:nvPr/>
        </p:nvSpPr>
        <p:spPr>
          <a:xfrm>
            <a:off x="106510" y="3448"/>
            <a:ext cx="9560805" cy="1033105"/>
          </a:xfrm>
          <a:prstGeom prst="rect">
            <a:avLst/>
          </a:prstGeom>
          <a:solidFill>
            <a:schemeClr val="accent4">
              <a:lumMod val="40000"/>
              <a:lumOff val="60000"/>
            </a:schemeClr>
          </a:solidFill>
        </p:spPr>
        <p:txBody>
          <a:bodyPr wrap="square" rtlCol="0">
            <a:spAutoFit/>
          </a:bodyPr>
          <a:lstStyle/>
          <a:p>
            <a:pPr marL="0" marR="0" indent="0" algn="l">
              <a:lnSpc>
                <a:spcPct val="100000"/>
              </a:lnSpc>
              <a:spcBef>
                <a:spcPts val="0"/>
              </a:spcBef>
              <a:spcAft>
                <a:spcPts val="0"/>
              </a:spcAft>
            </a:pPr>
            <a:r>
              <a:rPr lang="fr-FR" sz="1600" b="1" i="0" u="none" strike="noStrike">
                <a:latin typeface="Times New Roman" pitchFamily="18" charset="0" panose="02020603050405020304"/>
                <a:ea typeface="Calibri" pitchFamily="34" charset="0" panose="020F0502020204030204"/>
                <a:cs typeface="Times New Roman" pitchFamily="18" charset="0" panose="02020603050405020304"/>
              </a:rPr>
              <a:t>Réunion du groupe d’Etude des Histiocytoses /  Registre / Centre de référence des Histiocytoses </a:t>
            </a:r>
          </a:p>
          <a:p>
            <a:pPr marL="0" marR="0" indent="0" algn="l">
              <a:lnSpc>
                <a:spcPct val="100000"/>
              </a:lnSpc>
              <a:spcBef>
                <a:spcPts val="0"/>
              </a:spcBef>
              <a:spcAft>
                <a:spcPts val="0"/>
              </a:spcAft>
            </a:pPr>
            <a:r>
              <a:rPr lang="pt-BR" sz="1600" b="1" i="0" u="none" strike="noStrike">
                <a:latin typeface="Times New Roman" pitchFamily="18" charset="0" panose="02020603050405020304"/>
                <a:ea typeface="Calibri" pitchFamily="34" charset="0" panose="020F0502020204030204"/>
                <a:cs typeface="Times New Roman" pitchFamily="18" charset="0" panose="02020603050405020304"/>
              </a:rPr>
              <a:t>Vendredi  28 mars 2025 : 9 h -17 h 30</a:t>
            </a:r>
          </a:p>
          <a:p>
            <a:pPr marL="0" marR="0" indent="0" algn="l">
              <a:lnSpc>
                <a:spcPct val="100000"/>
              </a:lnSpc>
              <a:spcBef>
                <a:spcPts val="0"/>
              </a:spcBef>
              <a:spcAft>
                <a:spcPts val="0"/>
              </a:spcAft>
            </a:pPr>
            <a:r>
              <a:rPr lang="fr-FR" sz="1600" b="1" i="0" u="none" strike="noStrike">
                <a:latin typeface="Times New Roman" pitchFamily="18" charset="0" panose="02020603050405020304"/>
                <a:ea typeface="Calibri" pitchFamily="34" charset="0" panose="020F0502020204030204"/>
                <a:cs typeface="Times New Roman" pitchFamily="18" charset="0" panose="02020603050405020304"/>
              </a:rPr>
              <a:t>Lieu: Amphithéâtre CAROLI   Hôpital SAINT-ANTOINE 184 rue du Faubourg Saint Antoine  75012 Paris</a:t>
            </a:r>
            <a:r>
              <a:rPr lang="fr-FR" sz="1400" b="1"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400" b="0" i="0" u="sng" strike="noStrike">
                <a:solidFill>
                  <a:srgbClr val="0000FF"/>
                </a:solidFill>
                <a:latin typeface="Times New Roman" pitchFamily="18" charset="0" panose="02020603050405020304"/>
                <a:ea typeface="Calibri" pitchFamily="34" charset="0" panose="020F0502020204030204"/>
                <a:cs typeface="Times New Roman" pitchFamily="18" charset="0" panose="02020603050405020304"/>
                <a:hlinkClick r:id="rId2"/>
              </a:rPr>
              <a:t>https://saintantoine.aphp.fr/</a:t>
            </a:r>
          </a:p>
        </p:txBody>
      </p:sp>
      <p:sp>
        <p:nvSpPr>
          <p:cNvPr id="28" name="BoîteDeDialogue 27"/>
          <p:cNvSpPr txBox="1"/>
          <p:nvPr/>
        </p:nvSpPr>
        <p:spPr>
          <a:xfrm>
            <a:off x="6713187" y="1115259"/>
            <a:ext cx="4525973" cy="4706404"/>
          </a:xfrm>
          <a:prstGeom prst="rect">
            <a:avLst/>
          </a:prstGeom>
          <a:solidFill>
            <a:schemeClr val="accent4">
              <a:lumMod val="20000"/>
              <a:lumOff val="80000"/>
            </a:schemeClr>
          </a:solidFill>
        </p:spPr>
        <p:txBody>
          <a:bodyPr wrap="square" rtlCol="0">
            <a:spAutoFit/>
          </a:bodyPr>
          <a:lstStyle/>
          <a:p>
            <a:pPr marL="0" marR="0" indent="0" algn="l">
              <a:lnSpc>
                <a:spcPct val="100000"/>
              </a:lnSpc>
              <a:spcBef>
                <a:spcPts val="0"/>
              </a:spcBef>
              <a:spcAft>
                <a:spcPts val="0"/>
              </a:spcAft>
            </a:pPr>
            <a:r>
              <a:rPr lang="fr-FR" sz="1600" b="1" i="0" u="none" strike="noStrike">
                <a:latin typeface="Times New Roman" pitchFamily="18" charset="0" panose="02020603050405020304"/>
                <a:ea typeface="Calibri" pitchFamily="34" charset="0" panose="020F0502020204030204"/>
                <a:cs typeface="Times New Roman" pitchFamily="18" charset="0" panose="02020603050405020304"/>
              </a:rPr>
              <a:t>Après midi </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 14 h - 17 H 30</a:t>
            </a:r>
          </a:p>
          <a:p>
            <a:pPr marL="0" marR="0" indent="0" algn="l">
              <a:lnSpc>
                <a:spcPct val="100000"/>
              </a:lnSpc>
              <a:spcBef>
                <a:spcPts val="0"/>
              </a:spcBef>
              <a:spcAft>
                <a:spcPts val="0"/>
              </a:spcAft>
            </a:pPr>
            <a:endParaRPr lang="fr-FR" sz="1200" b="1"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Histiocytose pulmonaire de l’adulte: Données récentes</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 Tazi, A Benattia</a:t>
            </a:r>
            <a:r>
              <a:rPr lang="fr-FR" sz="1200" b="0" i="1" u="none" strike="noStrike">
                <a:latin typeface="Times New Roman" pitchFamily="18" charset="0" panose="02020603050405020304"/>
                <a:ea typeface="Calibri" pitchFamily="34" charset="0" panose="020F0502020204030204"/>
                <a:cs typeface="Times New Roman" pitchFamily="18" charset="0" panose="02020603050405020304"/>
              </a:rPr>
              <a:t> Hopital Saint Louis Paris 20'</a:t>
            </a:r>
            <a:endParaRPr lang="fr-FR" sz="12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endParaRPr lang="fr-FR" sz="12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400" b="1" i="0" u="sng" strike="noStrike">
                <a:latin typeface="Times New Roman" pitchFamily="18" charset="0" panose="02020603050405020304"/>
                <a:ea typeface="Calibri" pitchFamily="34" charset="0" panose="020F0502020204030204"/>
                <a:cs typeface="Times New Roman" pitchFamily="18" charset="0" panose="02020603050405020304"/>
              </a:rPr>
              <a:t>Thérapies ciblées dans les histiocytoses  10 ans après</a:t>
            </a:r>
          </a:p>
          <a:p>
            <a:pPr marL="0" marR="0" indent="0" algn="l">
              <a:lnSpc>
                <a:spcPct val="100000"/>
              </a:lnSpc>
              <a:spcBef>
                <a:spcPts val="0"/>
              </a:spcBef>
              <a:spcAft>
                <a:spcPts val="0"/>
              </a:spcAft>
            </a:pPr>
            <a:r>
              <a:rPr lang="fr-FR" sz="1400" b="1" i="0" u="sng" strike="noStrike">
                <a:latin typeface="Times New Roman" pitchFamily="18" charset="0" panose="02020603050405020304"/>
                <a:ea typeface="Calibri" pitchFamily="34" charset="0" panose="020F0502020204030204"/>
                <a:cs typeface="Times New Roman" pitchFamily="18" charset="0" panose="02020603050405020304"/>
              </a:rPr>
              <a:t>MAPKi : 10 years after </a:t>
            </a:r>
          </a:p>
          <a:p>
            <a:pPr marL="0" marR="0" indent="0" algn="l">
              <a:lnSpc>
                <a:spcPct val="100000"/>
              </a:lnSpc>
              <a:spcBef>
                <a:spcPts val="0"/>
              </a:spcBef>
              <a:spcAft>
                <a:spcPts val="0"/>
              </a:spcAft>
            </a:pP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Histiocytose langerhansienne Thérapie ciblée : l’évolution au long cours</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J Donadieu  Trousseau Paris  20'</a:t>
            </a:r>
          </a:p>
          <a:p>
            <a:pPr marL="0" marR="0" indent="0" algn="l">
              <a:lnSpc>
                <a:spcPct val="100000"/>
              </a:lnSpc>
              <a:spcBef>
                <a:spcPts val="0"/>
              </a:spcBef>
              <a:spcAft>
                <a:spcPts val="0"/>
              </a:spcAft>
            </a:pP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Pharmacologie des MAPK inhibiteurs dans les histiocytoses de l’enfant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 I Larabi, J Donadieu  paris Nicolas Simon Marseille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15'</a:t>
            </a:r>
          </a:p>
          <a:p>
            <a:pPr marL="0" marR="0" indent="0" algn="l">
              <a:lnSpc>
                <a:spcPct val="100000"/>
              </a:lnSpc>
              <a:spcBef>
                <a:spcPts val="0"/>
              </a:spcBef>
              <a:spcAft>
                <a:spcPts val="0"/>
              </a:spcAft>
            </a:pP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Utilisation des thérapies ciblées dans les atteintes pulmonaires de l’enfant</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Dmitry Evseev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Moscou Russie / Linz Autriche  15'</a:t>
            </a:r>
            <a:endParaRPr lang="fr-FR" sz="12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M</a:t>
            </a:r>
            <a:r>
              <a:rPr lang="fr-FR" sz="1000" b="1" i="0" u="none" strike="noStrike">
                <a:latin typeface="Times New Roman" pitchFamily="18" charset="0" panose="02020603050405020304"/>
                <a:ea typeface="Calibri" pitchFamily="34" charset="0" panose="020F0502020204030204"/>
                <a:cs typeface="Times New Roman" pitchFamily="18" charset="0" panose="02020603050405020304"/>
              </a:rPr>
              <a:t>aladie d’Erdheim Chester et </a:t>
            </a:r>
            <a:r>
              <a:rPr lang="fr-FR" sz="1100" b="1" i="0" u="none" strike="noStrike">
                <a:latin typeface="Times New Roman" pitchFamily="18" charset="0" panose="02020603050405020304"/>
                <a:ea typeface="Calibri" pitchFamily="34" charset="0" panose="020F0502020204030204"/>
                <a:cs typeface="Times New Roman" pitchFamily="18" charset="0" panose="02020603050405020304"/>
              </a:rPr>
              <a:t>Thérapie ciblée : l’évolution au long cour</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s </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Julien Haroche </a:t>
            </a:r>
            <a:r>
              <a:rPr lang="fr-RE" sz="1000" b="0" i="0" u="none" strike="noStrike">
                <a:latin typeface="Times New Roman" pitchFamily="18" charset="0" panose="02020603050405020304"/>
                <a:ea typeface="Calibri" pitchFamily="34" charset="0" panose="020F0502020204030204"/>
                <a:cs typeface="Times New Roman" pitchFamily="18" charset="0" panose="02020603050405020304"/>
              </a:rPr>
              <a:t>Pitié Salpêtrière Paris</a:t>
            </a:r>
            <a:r>
              <a:rPr lang="fr-FR" sz="1000" b="0" i="0" u="none" strike="noStrike">
                <a:latin typeface="Times New Roman" pitchFamily="18" charset="0" panose="02020603050405020304"/>
                <a:ea typeface="Calibri" pitchFamily="34" charset="0" panose="020F0502020204030204"/>
                <a:cs typeface="Times New Roman" pitchFamily="18" charset="0" panose="02020603050405020304"/>
              </a:rPr>
              <a:t> 20'</a:t>
            </a:r>
            <a:endParaRPr lang="fr-FR" sz="11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endParaRPr lang="fr-FR" sz="12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Sarcome Histiocytaire: Proposition de bilan et de traitement en 1er Ligne</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C Bigenwald Institut Gustave Roussy 15'</a:t>
            </a:r>
          </a:p>
          <a:p>
            <a:pPr marL="0" marR="0" indent="0" algn="l">
              <a:lnSpc>
                <a:spcPct val="100000"/>
              </a:lnSpc>
              <a:spcBef>
                <a:spcPts val="0"/>
              </a:spcBef>
              <a:spcAft>
                <a:spcPts val="0"/>
              </a:spcAft>
            </a:pPr>
            <a:endParaRPr lang="fr-FR" sz="11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Atteinte cutanée au diagnostic d’enfants avec histiocytose langerhansienne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Marie Arocas Trousseau 10'</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Devenir au long cours des atteintes cutanées isolées du nourrisson</a:t>
            </a: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  </a:t>
            </a:r>
            <a:r>
              <a:rPr lang="fr-FR" sz="1100" b="0" i="0" u="none" strike="noStrike">
                <a:latin typeface="Times New Roman" pitchFamily="18" charset="0" panose="02020603050405020304"/>
                <a:ea typeface="Calibri" pitchFamily="34" charset="0" panose="020F0502020204030204"/>
                <a:cs typeface="Times New Roman" pitchFamily="18" charset="0" panose="02020603050405020304"/>
              </a:rPr>
              <a:t>Domitile  Gravier  Necker Dermato  10'</a:t>
            </a:r>
          </a:p>
          <a:p>
            <a:pPr marL="0" marR="0" indent="0" algn="l">
              <a:lnSpc>
                <a:spcPct val="100000"/>
              </a:lnSpc>
              <a:spcBef>
                <a:spcPts val="0"/>
              </a:spcBef>
              <a:spcAft>
                <a:spcPts val="0"/>
              </a:spcAft>
            </a:pPr>
            <a:endParaRPr lang="fr-FR" sz="1200" b="0" i="0" u="none" strike="noStrike">
              <a:latin typeface="Times New Roman" pitchFamily="18" charset="0" panose="02020603050405020304"/>
              <a:ea typeface="Calibri" pitchFamily="34" charset="0" panose="020F0502020204030204"/>
              <a:cs typeface="Times New Roman" pitchFamily="18" charset="0" panose="02020603050405020304"/>
            </a:endParaRPr>
          </a:p>
          <a:p>
            <a:pPr marL="0" marR="0" indent="0" algn="l">
              <a:lnSpc>
                <a:spcPct val="100000"/>
              </a:lnSpc>
              <a:spcBef>
                <a:spcPts val="0"/>
              </a:spcBef>
              <a:spcAft>
                <a:spcPts val="0"/>
              </a:spcAft>
            </a:pPr>
            <a:r>
              <a:rPr lang="fr-FR" sz="1200" b="0" i="0" u="none" strike="noStrike">
                <a:latin typeface="Times New Roman" pitchFamily="18" charset="0" panose="02020603050405020304"/>
                <a:ea typeface="Calibri" pitchFamily="34" charset="0" panose="020F0502020204030204"/>
                <a:cs typeface="Times New Roman" pitchFamily="18" charset="0" panose="02020603050405020304"/>
              </a:rPr>
              <a:t>17 h 30 AG </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groupe d’étude des histiocytoses</a:t>
            </a:r>
          </a:p>
        </p:txBody>
      </p:sp>
      <p:sp>
        <p:nvSpPr>
          <p:cNvPr id="29" name="BoîteDeDialogue 28"/>
          <p:cNvSpPr txBox="1"/>
          <p:nvPr/>
        </p:nvSpPr>
        <p:spPr>
          <a:xfrm>
            <a:off x="6222635" y="6003993"/>
            <a:ext cx="5835584" cy="698284"/>
          </a:xfrm>
          <a:prstGeom prst="rect">
            <a:avLst/>
          </a:prstGeom>
          <a:solidFill>
            <a:schemeClr val="accent4">
              <a:lumMod val="20000"/>
              <a:lumOff val="80000"/>
            </a:schemeClr>
          </a:solidFill>
        </p:spPr>
        <p:txBody>
          <a:bodyPr wrap="square" rtlCol="0">
            <a:spAutoFit/>
          </a:bodyPr>
          <a:lstStyle/>
          <a:p>
            <a:pPr marL="0" marR="0" indent="0" algn="l">
              <a:lnSpc>
                <a:spcPct val="100000"/>
              </a:lnSpc>
              <a:spcBef>
                <a:spcPts val="0"/>
              </a:spcBef>
              <a:spcAft>
                <a:spcPts val="0"/>
              </a:spcAft>
            </a:pPr>
            <a:r>
              <a:rPr lang="fr-FR" sz="1400" b="1" i="0" u="none" strike="noStrike">
                <a:latin typeface="Times New Roman" pitchFamily="18" charset="0" panose="02020603050405020304"/>
                <a:ea typeface="Calibri" pitchFamily="34" charset="0" panose="020F0502020204030204"/>
                <a:cs typeface="Times New Roman" pitchFamily="18" charset="0" panose="02020603050405020304"/>
              </a:rPr>
              <a:t>Aucun frais d'inscription n'est demandé pour cette réunion, mais l’inscription est obligatoire. </a:t>
            </a: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La réunion se tiendra seulement en présentiel . </a:t>
            </a:r>
          </a:p>
          <a:p>
            <a:pPr marL="0" marR="0" indent="0" algn="l">
              <a:lnSpc>
                <a:spcPct val="100000"/>
              </a:lnSpc>
              <a:spcBef>
                <a:spcPts val="0"/>
              </a:spcBef>
              <a:spcAft>
                <a:spcPts val="0"/>
              </a:spcAft>
            </a:pPr>
            <a:r>
              <a:rPr lang="fr-FR" sz="1200" b="1" i="0" u="none" strike="noStrike">
                <a:latin typeface="Times New Roman" pitchFamily="18" charset="0" panose="02020603050405020304"/>
                <a:ea typeface="Calibri" pitchFamily="34" charset="0" panose="020F0502020204030204"/>
                <a:cs typeface="Times New Roman" pitchFamily="18" charset="0" panose="02020603050405020304"/>
              </a:rPr>
              <a:t>Merci de confirmer votre inscription à l'adresse </a:t>
            </a:r>
            <a:r>
              <a:rPr lang="fr-FR" sz="1200" b="1" i="0" u="sng" strike="noStrike">
                <a:solidFill>
                  <a:srgbClr val="0000FF"/>
                </a:solidFill>
                <a:latin typeface="Times New Roman" pitchFamily="18" charset="0" panose="02020603050405020304"/>
                <a:ea typeface="Calibri" pitchFamily="34" charset="0" panose="020F0502020204030204"/>
                <a:cs typeface="Times New Roman" pitchFamily="18" charset="0" panose="02020603050405020304"/>
                <a:hlinkClick r:id="rId3"/>
              </a:rPr>
              <a:t>trs-registre-histiocytose@aphp.fr</a:t>
            </a:r>
          </a:p>
        </p:txBody>
      </p:sp>
      <p:pic>
        <p:nvPicPr>
          <p:cNvPr id="30" name="Image 29"/>
          <p:cNvPicPr>
            <a:picLocks noChangeAspect="1"/>
          </p:cNvPicPr>
          <p:nvPr/>
        </p:nvPicPr>
        <p:blipFill>
          <a:blip r:embed="rId4"/>
          <a:srcRect/>
          <a:stretch>
            <a:fillRect/>
          </a:stretch>
        </p:blipFill>
        <p:spPr>
          <a:xfrm>
            <a:off x="11581378" y="474280"/>
            <a:ext cx="476841" cy="366801"/>
          </a:xfrm>
          <a:prstGeom prst="rect">
            <a:avLst/>
          </a:prstGeom>
        </p:spPr>
      </p:pic>
      <p:pic>
        <p:nvPicPr>
          <p:cNvPr id="31" name="Image 7"/>
          <p:cNvPicPr>
            <a:picLocks noChangeAspect="1" noChangeArrowheads="1"/>
          </p:cNvPicPr>
          <p:nvPr/>
        </p:nvPicPr>
        <p:blipFill>
          <a:blip r:embed="rId5"/>
          <a:srcRect/>
          <a:stretch>
            <a:fillRect/>
          </a:stretch>
        </p:blipFill>
        <p:spPr bwMode="auto">
          <a:xfrm>
            <a:off x="9818299" y="0"/>
            <a:ext cx="1215721" cy="474280"/>
          </a:xfrm>
          <a:prstGeom prst="rect">
            <a:avLst/>
          </a:prstGeom>
          <a:noFill/>
          <a:ln>
            <a:noFill/>
          </a:ln>
        </p:spPr>
      </p:pic>
      <p:pic>
        <p:nvPicPr>
          <p:cNvPr id="33" name="Image 32"/>
          <p:cNvPicPr>
            <a:picLocks noChangeAspect="1"/>
          </p:cNvPicPr>
          <p:nvPr/>
        </p:nvPicPr>
        <p:blipFill>
          <a:blip r:embed="rId6"/>
          <a:srcRect/>
          <a:stretch>
            <a:fillRect/>
          </a:stretch>
        </p:blipFill>
        <p:spPr>
          <a:xfrm>
            <a:off x="9982421" y="413406"/>
            <a:ext cx="1202583" cy="488549"/>
          </a:xfrm>
          <a:prstGeom prst="rect">
            <a:avLst/>
          </a:prstGeom>
        </p:spPr>
      </p:pic>
    </p:spTree>
  </p:cSld>
  <p:clrMapOvr>
    <a:masterClrMapping/>
  </p:clrMapOvr>
</p:sld>
</file>

<file path=ppt/theme/theme1.xml><?xml version="1.0" encoding="utf-8"?>
<a:theme xmlns:a="http://schemas.openxmlformats.org/drawingml/2006/main" name="Par défaut">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panose="020F0502020204030204"/>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Mobile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donadieu.genc</dc:creator>
  <cp:lastModifiedBy>donadieu.genc</cp:lastModifiedBy>
  <cp:revision>1</cp:revision>
  <dcterms:created xsi:type="dcterms:W3CDTF">2025-01-21T22:17:45Z</dcterms:created>
  <dcterms:modified xsi:type="dcterms:W3CDTF">2025-03-23T10:20:58Z</dcterms:modified>
</cp:coreProperties>
</file>